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8" r:id="rId3"/>
    <p:sldId id="259" r:id="rId4"/>
    <p:sldId id="260" r:id="rId5"/>
    <p:sldId id="261" r:id="rId6"/>
    <p:sldId id="262" r:id="rId7"/>
    <p:sldId id="263" r:id="rId8"/>
    <p:sldId id="264" r:id="rId9"/>
    <p:sldId id="265" r:id="rId10"/>
    <p:sldId id="257"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6858000" type="screen4x3"/>
  <p:notesSz cx="6858000" cy="9144000"/>
  <p:embeddedFontLst>
    <p:embeddedFont>
      <p:font typeface="AD Polaquita" charset="0"/>
      <p:regular r:id="rId31"/>
    </p:embeddedFont>
    <p:embeddedFont>
      <p:font typeface="Candara" pitchFamily="34" charset="0"/>
      <p:regular r:id="rId32"/>
      <p:bold r:id="rId33"/>
      <p:italic r:id="rId34"/>
      <p:boldItalic r:id="rId35"/>
    </p:embeddedFont>
    <p:embeddedFont>
      <p:font typeface="Calibri"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860" y="-25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523738-EC1A-44CE-9EE1-5C9094CB197F}" type="datetimeFigureOut">
              <a:rPr lang="en-US" smtClean="0"/>
              <a:pPr/>
              <a:t>3/16/2017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EA4CB1-2149-48C1-88AC-209CFB8376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CA2BE5-8B86-407D-85CE-C37E9B482A7E}" type="datetimeFigureOut">
              <a:rPr lang="en-US" smtClean="0"/>
              <a:pPr/>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CA2BE5-8B86-407D-85CE-C37E9B482A7E}" type="datetimeFigureOut">
              <a:rPr lang="en-US" smtClean="0"/>
              <a:pPr/>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CA2BE5-8B86-407D-85CE-C37E9B482A7E}" type="datetimeFigureOut">
              <a:rPr lang="en-US" smtClean="0"/>
              <a:pPr/>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CA2BE5-8B86-407D-85CE-C37E9B482A7E}" type="datetimeFigureOut">
              <a:rPr lang="en-US" smtClean="0"/>
              <a:pPr/>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CA2BE5-8B86-407D-85CE-C37E9B482A7E}" type="datetimeFigureOut">
              <a:rPr lang="en-US" smtClean="0"/>
              <a:pPr/>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CA2BE5-8B86-407D-85CE-C37E9B482A7E}" type="datetimeFigureOut">
              <a:rPr lang="en-US" smtClean="0"/>
              <a:pPr/>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CA2BE5-8B86-407D-85CE-C37E9B482A7E}" type="datetimeFigureOut">
              <a:rPr lang="en-US" smtClean="0"/>
              <a:pPr/>
              <a:t>3/16/2017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CA2BE5-8B86-407D-85CE-C37E9B482A7E}" type="datetimeFigureOut">
              <a:rPr lang="en-US" smtClean="0"/>
              <a:pPr/>
              <a:t>3/16/2017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CA2BE5-8B86-407D-85CE-C37E9B482A7E}" type="datetimeFigureOut">
              <a:rPr lang="en-US" smtClean="0"/>
              <a:pPr/>
              <a:t>3/16/2017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CA2BE5-8B86-407D-85CE-C37E9B482A7E}" type="datetimeFigureOut">
              <a:rPr lang="en-US" smtClean="0"/>
              <a:pPr/>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CA2BE5-8B86-407D-85CE-C37E9B482A7E}" type="datetimeFigureOut">
              <a:rPr lang="en-US" smtClean="0"/>
              <a:pPr/>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985D37-4E85-4816-B3C3-7A52A20B7F8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A2BE5-8B86-407D-85CE-C37E9B482A7E}" type="datetimeFigureOut">
              <a:rPr lang="en-US" smtClean="0"/>
              <a:pPr/>
              <a:t>3/16/2017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985D37-4E85-4816-B3C3-7A52A20B7F8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EXPORTING MODULAR ASSETS</a:t>
            </a:r>
            <a:br>
              <a:rPr lang="en-GB" sz="3200" dirty="0" smtClean="0"/>
            </a:br>
            <a:r>
              <a:rPr lang="en-GB" sz="2000" dirty="0" smtClean="0"/>
              <a:t>TO UNITY</a:t>
            </a:r>
            <a:endParaRPr lang="en-US" sz="20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ames\Desktop\lectures\modular\paths\my tests\week8\guide\max_to_unity_01.jpg"/>
          <p:cNvPicPr>
            <a:picLocks noChangeAspect="1" noChangeArrowheads="1"/>
          </p:cNvPicPr>
          <p:nvPr/>
        </p:nvPicPr>
        <p:blipFill>
          <a:blip r:embed="rId2" cstate="print"/>
          <a:srcRect/>
          <a:stretch>
            <a:fillRect/>
          </a:stretch>
        </p:blipFill>
        <p:spPr bwMode="auto">
          <a:xfrm>
            <a:off x="395536" y="1196752"/>
            <a:ext cx="8378205" cy="4546922"/>
          </a:xfrm>
          <a:prstGeom prst="rect">
            <a:avLst/>
          </a:prstGeom>
          <a:noFill/>
        </p:spPr>
      </p:pic>
      <p:sp>
        <p:nvSpPr>
          <p:cNvPr id="5" name="TextBox 4"/>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Drag the </a:t>
            </a:r>
            <a:r>
              <a:rPr lang="en-GB" dirty="0" err="1" smtClean="0"/>
              <a:t>fbx</a:t>
            </a:r>
            <a:r>
              <a:rPr lang="en-GB" dirty="0" smtClean="0"/>
              <a:t> file into the Unity Project Assets panel and translate to the origin.</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MATERIALS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Drag the Unity-ready textures into the Materials folder.</a:t>
            </a:r>
          </a:p>
          <a:p>
            <a:pPr marL="342900" indent="-342900" algn="ctr"/>
            <a:r>
              <a:rPr lang="en-GB" dirty="0" smtClean="0"/>
              <a:t>Your naked sub-object materials are in there already. </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3" y="1484784"/>
            <a:ext cx="8051273" cy="4369492"/>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MATERIALS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Material 1: Drag the colour map to the </a:t>
            </a:r>
            <a:r>
              <a:rPr lang="en-GB" dirty="0" err="1" smtClean="0"/>
              <a:t>Albedo</a:t>
            </a:r>
            <a:r>
              <a:rPr lang="en-GB" dirty="0" smtClean="0"/>
              <a:t> slot. Drag the coloured emission map to the Emission slot.</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4" y="1484784"/>
            <a:ext cx="8051271" cy="4369492"/>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MATERIALS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Material 2: Drag the colour map (with opacity) to the </a:t>
            </a:r>
            <a:r>
              <a:rPr lang="en-GB" dirty="0" err="1" smtClean="0"/>
              <a:t>Albedo</a:t>
            </a:r>
            <a:r>
              <a:rPr lang="en-GB" dirty="0" smtClean="0"/>
              <a:t> slot. Change the Rendering Mode to </a:t>
            </a:r>
            <a:r>
              <a:rPr lang="en-GB" dirty="0" err="1" smtClean="0"/>
              <a:t>Cutout</a:t>
            </a:r>
            <a:r>
              <a:rPr lang="en-GB" dirty="0" smtClean="0"/>
              <a:t>.</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4" y="1484784"/>
            <a:ext cx="8051271" cy="4369491"/>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MATERIALS</a:t>
            </a:r>
            <a:endParaRPr lang="en-US" sz="2000" dirty="0"/>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5" y="1484784"/>
            <a:ext cx="8051269" cy="4369491"/>
          </a:xfrm>
          <a:prstGeom prst="rect">
            <a:avLst/>
          </a:prstGeom>
          <a:noFill/>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MATERIALS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Material 3: Drag the colour map to the </a:t>
            </a:r>
            <a:r>
              <a:rPr lang="en-GB" dirty="0" err="1" smtClean="0"/>
              <a:t>Albedo</a:t>
            </a:r>
            <a:r>
              <a:rPr lang="en-GB" dirty="0" smtClean="0"/>
              <a:t> slot. For opacity or emission, follow previous steps.</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5" y="1484784"/>
            <a:ext cx="8051269" cy="4369491"/>
          </a:xfrm>
          <a:prstGeom prst="rect">
            <a:avLst/>
          </a:prstGeom>
          <a:noFill/>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539552" y="6002704"/>
            <a:ext cx="8064896" cy="738664"/>
          </a:xfrm>
          <a:prstGeom prst="rect">
            <a:avLst/>
          </a:prstGeom>
          <a:noFill/>
        </p:spPr>
        <p:txBody>
          <a:bodyPr wrap="square" rtlCol="0">
            <a:spAutoFit/>
          </a:bodyPr>
          <a:lstStyle/>
          <a:p>
            <a:pPr marL="342900" indent="-342900" algn="ctr"/>
            <a:r>
              <a:rPr lang="en-GB" sz="1400" dirty="0" smtClean="0"/>
              <a:t>Add a directional light. This might be your key light, or you might want to use it to test your shadows and can delete it later. If shadows are not showing, or are fading when zooming in and out of the scene, open the Quality dialogue box.</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5" y="1484784"/>
            <a:ext cx="8051269" cy="4369490"/>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Amend the Shadow Distance value until the shadows behave as expected.</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5" y="1484784"/>
            <a:ext cx="8051269" cy="4369490"/>
          </a:xfrm>
          <a:prstGeom prst="rect">
            <a:avLst/>
          </a:prstGeom>
          <a:noFill/>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02704"/>
            <a:ext cx="5976664" cy="738664"/>
          </a:xfrm>
          <a:prstGeom prst="rect">
            <a:avLst/>
          </a:prstGeom>
          <a:noFill/>
        </p:spPr>
        <p:txBody>
          <a:bodyPr wrap="square" rtlCol="0">
            <a:spAutoFit/>
          </a:bodyPr>
          <a:lstStyle/>
          <a:p>
            <a:pPr marL="342900" indent="-342900" algn="ctr"/>
            <a:r>
              <a:rPr lang="en-GB" sz="1400" dirty="0" smtClean="0"/>
              <a:t>Single-sided </a:t>
            </a:r>
            <a:r>
              <a:rPr lang="en-GB" sz="1400" dirty="0" err="1" smtClean="0"/>
              <a:t>polys</a:t>
            </a:r>
            <a:r>
              <a:rPr lang="en-GB" sz="1400" dirty="0" smtClean="0"/>
              <a:t> do not respond well to lights. As such, all child meshes need to be selected in the Hierarchy panel. In the Inspector, change Cast Shadows from On to Two Sided.</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6" y="1484784"/>
            <a:ext cx="8051267" cy="4369490"/>
          </a:xfrm>
          <a:prstGeom prst="rect">
            <a:avLst/>
          </a:prstGeom>
          <a:noFill/>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6" y="1484784"/>
            <a:ext cx="8051267" cy="4369489"/>
          </a:xfrm>
          <a:prstGeom prst="rect">
            <a:avLst/>
          </a:prstGeom>
          <a:noFill/>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MAX SCENE</a:t>
            </a:r>
            <a:endParaRPr lang="en-US" sz="2000" dirty="0"/>
          </a:p>
        </p:txBody>
      </p:sp>
      <p:sp>
        <p:nvSpPr>
          <p:cNvPr id="3" name="TextBox 2"/>
          <p:cNvSpPr txBox="1"/>
          <p:nvPr/>
        </p:nvSpPr>
        <p:spPr>
          <a:xfrm>
            <a:off x="1547664" y="2276872"/>
            <a:ext cx="5976664" cy="3416320"/>
          </a:xfrm>
          <a:prstGeom prst="rect">
            <a:avLst/>
          </a:prstGeom>
          <a:noFill/>
        </p:spPr>
        <p:txBody>
          <a:bodyPr wrap="square" rtlCol="0">
            <a:spAutoFit/>
          </a:bodyPr>
          <a:lstStyle/>
          <a:p>
            <a:pPr marL="342900" indent="-342900"/>
            <a:r>
              <a:rPr lang="en-GB" dirty="0" smtClean="0"/>
              <a:t>1) Unity does not support two-sided opacity.</a:t>
            </a:r>
          </a:p>
          <a:p>
            <a:pPr marL="342900" indent="-342900"/>
            <a:r>
              <a:rPr lang="en-GB" dirty="0" smtClean="0"/>
              <a:t>	As such, if any </a:t>
            </a:r>
            <a:r>
              <a:rPr lang="en-GB" dirty="0" err="1" smtClean="0"/>
              <a:t>polys</a:t>
            </a:r>
            <a:r>
              <a:rPr lang="en-GB" dirty="0" smtClean="0"/>
              <a:t> mapped with opacity are to be viewed from both sides, they must be duplicated in the 3DS Max scene and flipped.</a:t>
            </a:r>
          </a:p>
          <a:p>
            <a:pPr marL="342900" indent="-342900"/>
            <a:r>
              <a:rPr lang="en-GB" dirty="0" smtClean="0"/>
              <a:t>	To preserve smoothing groups, do not weld these </a:t>
            </a:r>
            <a:r>
              <a:rPr lang="en-GB" dirty="0" err="1" smtClean="0"/>
              <a:t>polys</a:t>
            </a:r>
            <a:r>
              <a:rPr lang="en-GB" dirty="0" smtClean="0"/>
              <a:t>; leave them as elements.</a:t>
            </a:r>
          </a:p>
          <a:p>
            <a:pPr marL="342900" indent="-342900"/>
            <a:endParaRPr lang="en-GB" dirty="0" smtClean="0"/>
          </a:p>
          <a:p>
            <a:pPr marL="342900" indent="-342900"/>
            <a:r>
              <a:rPr lang="en-GB" dirty="0" smtClean="0"/>
              <a:t>2) Run through all pre-export checks. Ensure pivots are logically positioned.</a:t>
            </a:r>
          </a:p>
          <a:p>
            <a:pPr marL="342900" indent="-342900"/>
            <a:endParaRPr lang="en-GB" dirty="0" smtClean="0"/>
          </a:p>
          <a:p>
            <a:pPr marL="342900" indent="-342900"/>
            <a:r>
              <a:rPr lang="en-GB" dirty="0" smtClean="0"/>
              <a:t>3) Select all pivot points and orient such that y becomes the vertical axis.</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With a light selected, hard or soft shadows can be cast by amending the Shadow Type property.</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6" y="1484784"/>
            <a:ext cx="8051267" cy="4369490"/>
          </a:xfrm>
          <a:prstGeom prst="rect">
            <a:avLst/>
          </a:prstGeom>
          <a:noFill/>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By default, a skybox bounces light around the scene. To address this, navigate to the Lighting panel.</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6" y="1484784"/>
            <a:ext cx="8051267" cy="4369489"/>
          </a:xfrm>
          <a:prstGeom prst="rect">
            <a:avLst/>
          </a:prstGeom>
          <a:noFill/>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Under the Scene tab, click on the skybox option and change to None.</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7" y="1484784"/>
            <a:ext cx="8051265" cy="4369489"/>
          </a:xfrm>
          <a:prstGeom prst="rect">
            <a:avLst/>
          </a:prstGeom>
          <a:noFill/>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You may now control all lighting and shadow properties using your scene lights.</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7" y="1484784"/>
            <a:ext cx="8051265" cy="4369488"/>
          </a:xfrm>
          <a:prstGeom prst="rect">
            <a:avLst/>
          </a:prstGeom>
          <a:noFill/>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619672" y="6093296"/>
            <a:ext cx="5976664" cy="646331"/>
          </a:xfrm>
          <a:prstGeom prst="rect">
            <a:avLst/>
          </a:prstGeom>
          <a:noFill/>
        </p:spPr>
        <p:txBody>
          <a:bodyPr wrap="square" rtlCol="0">
            <a:spAutoFit/>
          </a:bodyPr>
          <a:lstStyle/>
          <a:p>
            <a:pPr marL="342900" indent="-342900" algn="ctr"/>
            <a:r>
              <a:rPr lang="en-GB" dirty="0" smtClean="0"/>
              <a:t>Bounced light is now controllable using the Ambient Intensity slider.</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8" y="1484784"/>
            <a:ext cx="8051263" cy="4369488"/>
          </a:xfrm>
          <a:prstGeom prst="rect">
            <a:avLst/>
          </a:prstGeom>
          <a:noFill/>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sp>
        <p:nvSpPr>
          <p:cNvPr id="3" name="TextBox 2"/>
          <p:cNvSpPr txBox="1"/>
          <p:nvPr/>
        </p:nvSpPr>
        <p:spPr>
          <a:xfrm>
            <a:off x="1475656" y="6093296"/>
            <a:ext cx="6264696" cy="646331"/>
          </a:xfrm>
          <a:prstGeom prst="rect">
            <a:avLst/>
          </a:prstGeom>
          <a:noFill/>
        </p:spPr>
        <p:txBody>
          <a:bodyPr wrap="square" rtlCol="0">
            <a:spAutoFit/>
          </a:bodyPr>
          <a:lstStyle/>
          <a:p>
            <a:pPr marL="342900" indent="-342900" algn="ctr"/>
            <a:r>
              <a:rPr lang="en-GB" dirty="0" smtClean="0"/>
              <a:t>Shadow colours are controllable by setting the Ambient Source to Colour and then amending the Ambient Colour.</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8" y="1484784"/>
            <a:ext cx="8051263" cy="4369487"/>
          </a:xfrm>
          <a:prstGeom prst="rect">
            <a:avLst/>
          </a:prstGeom>
          <a:noFill/>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LIGHTING AND SHADOWS</a:t>
            </a:r>
            <a:endParaRPr lang="en-US" sz="2000" dirty="0"/>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8" y="1484784"/>
            <a:ext cx="8051262" cy="4369487"/>
          </a:xfrm>
          <a:prstGeom prst="rect">
            <a:avLst/>
          </a:prstGeom>
          <a:noFill/>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3DS MAX ADJUSTMENTS</a:t>
            </a:r>
            <a:endParaRPr lang="en-US" sz="2000" dirty="0"/>
          </a:p>
        </p:txBody>
      </p:sp>
      <p:sp>
        <p:nvSpPr>
          <p:cNvPr id="3" name="TextBox 2"/>
          <p:cNvSpPr txBox="1"/>
          <p:nvPr/>
        </p:nvSpPr>
        <p:spPr>
          <a:xfrm>
            <a:off x="1475656" y="6021288"/>
            <a:ext cx="6264696" cy="738664"/>
          </a:xfrm>
          <a:prstGeom prst="rect">
            <a:avLst/>
          </a:prstGeom>
          <a:noFill/>
        </p:spPr>
        <p:txBody>
          <a:bodyPr wrap="square" rtlCol="0">
            <a:spAutoFit/>
          </a:bodyPr>
          <a:lstStyle/>
          <a:p>
            <a:pPr marL="342900" indent="-342900" algn="ctr"/>
            <a:r>
              <a:rPr lang="en-GB" sz="1400" dirty="0" smtClean="0"/>
              <a:t>If you need to tweak anything in 3DS Max, you can then update the Unity scene by right-clicking on the parent asset (in the Project Assets panel) and selecting </a:t>
            </a:r>
            <a:r>
              <a:rPr lang="en-GB" sz="1400" dirty="0" err="1" smtClean="0"/>
              <a:t>Reimport</a:t>
            </a:r>
            <a:r>
              <a:rPr lang="en-GB" sz="1400" dirty="0" smtClean="0"/>
              <a:t>.</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8" y="1484784"/>
            <a:ext cx="8051262" cy="4369487"/>
          </a:xfrm>
          <a:prstGeom prst="rect">
            <a:avLst/>
          </a:prstGeom>
          <a:noFill/>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ASSEMBLING TILES IN UNITY</a:t>
            </a:r>
            <a:endParaRPr lang="en-US" sz="2000" dirty="0"/>
          </a:p>
        </p:txBody>
      </p:sp>
      <p:sp>
        <p:nvSpPr>
          <p:cNvPr id="3" name="TextBox 2"/>
          <p:cNvSpPr txBox="1"/>
          <p:nvPr/>
        </p:nvSpPr>
        <p:spPr>
          <a:xfrm>
            <a:off x="1547664" y="1845979"/>
            <a:ext cx="5976664" cy="4524315"/>
          </a:xfrm>
          <a:prstGeom prst="rect">
            <a:avLst/>
          </a:prstGeom>
          <a:noFill/>
        </p:spPr>
        <p:txBody>
          <a:bodyPr wrap="square" rtlCol="0">
            <a:spAutoFit/>
          </a:bodyPr>
          <a:lstStyle/>
          <a:p>
            <a:pPr marL="342900" indent="-342900"/>
            <a:r>
              <a:rPr lang="en-GB" dirty="0" smtClean="0"/>
              <a:t>1) To select a tile in the scene, double-click the tile. (The first click selects the parent, i.e. the entire suite of tiles; the second click selects the specific child, i.e. the tile.)</a:t>
            </a:r>
          </a:p>
          <a:p>
            <a:pPr marL="342900" indent="-342900"/>
            <a:endParaRPr lang="en-GB" dirty="0" smtClean="0"/>
          </a:p>
          <a:p>
            <a:pPr marL="342900" indent="-342900"/>
            <a:r>
              <a:rPr lang="en-GB" dirty="0" smtClean="0"/>
              <a:t>2) Keep the imported suite of tiles together and build your scene from duplicates of these tiles.</a:t>
            </a:r>
          </a:p>
          <a:p>
            <a:pPr marL="342900" indent="-342900"/>
            <a:r>
              <a:rPr lang="en-GB" dirty="0" smtClean="0"/>
              <a:t>	Once a tile has been selected, press CTRL + d to duplicate the tile.</a:t>
            </a:r>
          </a:p>
          <a:p>
            <a:pPr marL="342900" indent="-342900"/>
            <a:endParaRPr lang="en-GB" dirty="0" smtClean="0"/>
          </a:p>
          <a:p>
            <a:pPr marL="342900" indent="-342900"/>
            <a:r>
              <a:rPr lang="en-GB" dirty="0" smtClean="0"/>
              <a:t>3) Snap tiles together by holding v when translating.</a:t>
            </a:r>
          </a:p>
          <a:p>
            <a:pPr marL="342900" indent="-342900"/>
            <a:endParaRPr lang="en-GB" dirty="0" smtClean="0"/>
          </a:p>
          <a:p>
            <a:pPr marL="342900" indent="-342900"/>
            <a:r>
              <a:rPr lang="en-GB" dirty="0" smtClean="0"/>
              <a:t>4) Accurately rotate tiles by typing in transform values.</a:t>
            </a:r>
          </a:p>
          <a:p>
            <a:pPr marL="342900" indent="-342900"/>
            <a:endParaRPr lang="en-GB" dirty="0" smtClean="0"/>
          </a:p>
          <a:p>
            <a:pPr marL="342900" indent="-342900"/>
            <a:r>
              <a:rPr lang="en-GB" dirty="0" smtClean="0"/>
              <a:t>5) Add point lights to the scene as you go. You may add as many point lights as you require. You can duplicate and snap these just as you would geometry.</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547664" y="2276873"/>
            <a:ext cx="5976664" cy="2031325"/>
          </a:xfrm>
          <a:prstGeom prst="rect">
            <a:avLst/>
          </a:prstGeom>
          <a:noFill/>
        </p:spPr>
        <p:txBody>
          <a:bodyPr wrap="square" rtlCol="0">
            <a:spAutoFit/>
          </a:bodyPr>
          <a:lstStyle/>
          <a:p>
            <a:pPr marL="342900" indent="-342900"/>
            <a:r>
              <a:rPr lang="en-GB" dirty="0" smtClean="0"/>
              <a:t>1) Unity uses coloured emission maps. As such, you will need to make a coloured version of the greyscale map used by 3DS Max.</a:t>
            </a:r>
          </a:p>
          <a:p>
            <a:pPr marL="342900" indent="-342900"/>
            <a:r>
              <a:rPr lang="en-GB" dirty="0" smtClean="0"/>
              <a:t>	To identify this characteristic, you might want to name the texture with a suffix such as </a:t>
            </a:r>
            <a:r>
              <a:rPr lang="en-GB" i="1" dirty="0" smtClean="0"/>
              <a:t>_</a:t>
            </a:r>
            <a:r>
              <a:rPr lang="en-GB" i="1" dirty="0" err="1" smtClean="0"/>
              <a:t>emic</a:t>
            </a:r>
            <a:r>
              <a:rPr lang="en-GB" i="1" dirty="0" smtClean="0"/>
              <a:t> </a:t>
            </a:r>
            <a:r>
              <a:rPr lang="en-GB" dirty="0" smtClean="0"/>
              <a:t>(emission with colour).</a:t>
            </a:r>
          </a:p>
          <a:p>
            <a:pPr marL="342900" indent="-342900"/>
            <a:endParaRPr lang="en-GB" dirty="0" smtClean="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619672" y="6093296"/>
            <a:ext cx="5976664" cy="369332"/>
          </a:xfrm>
          <a:prstGeom prst="rect">
            <a:avLst/>
          </a:prstGeom>
          <a:noFill/>
        </p:spPr>
        <p:txBody>
          <a:bodyPr wrap="square" rtlCol="0">
            <a:spAutoFit/>
          </a:bodyPr>
          <a:lstStyle/>
          <a:p>
            <a:pPr marL="342900" indent="-342900" algn="ctr"/>
            <a:r>
              <a:rPr lang="en-GB" dirty="0" smtClean="0"/>
              <a:t>Emission map for 3DS Max (greyscale)</a:t>
            </a:r>
          </a:p>
        </p:txBody>
      </p:sp>
      <p:pic>
        <p:nvPicPr>
          <p:cNvPr id="1026" name="Picture 2" descr="C:\Users\Games\Desktop\lectures\modular\paths\my tests\week8\guide\preparing_textures_01.jpg"/>
          <p:cNvPicPr>
            <a:picLocks noChangeAspect="1" noChangeArrowheads="1"/>
          </p:cNvPicPr>
          <p:nvPr/>
        </p:nvPicPr>
        <p:blipFill>
          <a:blip r:embed="rId2" cstate="print"/>
          <a:srcRect/>
          <a:stretch>
            <a:fillRect/>
          </a:stretch>
        </p:blipFill>
        <p:spPr bwMode="auto">
          <a:xfrm>
            <a:off x="539552" y="1484784"/>
            <a:ext cx="8051276" cy="4369495"/>
          </a:xfrm>
          <a:prstGeom prst="rect">
            <a:avLst/>
          </a:prstGeom>
          <a:noFill/>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619672" y="6093296"/>
            <a:ext cx="5976664" cy="369332"/>
          </a:xfrm>
          <a:prstGeom prst="rect">
            <a:avLst/>
          </a:prstGeom>
          <a:noFill/>
        </p:spPr>
        <p:txBody>
          <a:bodyPr wrap="square" rtlCol="0">
            <a:spAutoFit/>
          </a:bodyPr>
          <a:lstStyle/>
          <a:p>
            <a:pPr marL="342900" indent="-342900" algn="ctr"/>
            <a:r>
              <a:rPr lang="en-GB" dirty="0" smtClean="0"/>
              <a:t>Emission map for Unity (coloured)</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2" y="1484784"/>
            <a:ext cx="8051276" cy="4369494"/>
          </a:xfrm>
          <a:prstGeom prst="rect">
            <a:avLst/>
          </a:prstGeom>
          <a:noFill/>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547664" y="2276873"/>
            <a:ext cx="5976664" cy="2585323"/>
          </a:xfrm>
          <a:prstGeom prst="rect">
            <a:avLst/>
          </a:prstGeom>
          <a:noFill/>
        </p:spPr>
        <p:txBody>
          <a:bodyPr wrap="square" rtlCol="0">
            <a:spAutoFit/>
          </a:bodyPr>
          <a:lstStyle/>
          <a:p>
            <a:pPr marL="342900" indent="-342900"/>
            <a:r>
              <a:rPr lang="en-GB" dirty="0" smtClean="0"/>
              <a:t>2) Unity does not provide a slot for opacity maps. As such, these need to be added to the alpha channel of your diffuse colour map. The diffuse colour map must, therefore, be saved as a 32-bit </a:t>
            </a:r>
            <a:r>
              <a:rPr lang="en-GB" dirty="0" err="1" smtClean="0"/>
              <a:t>tga</a:t>
            </a:r>
            <a:r>
              <a:rPr lang="en-GB" dirty="0" smtClean="0"/>
              <a:t>.</a:t>
            </a:r>
          </a:p>
          <a:p>
            <a:pPr marL="342900" indent="-342900"/>
            <a:r>
              <a:rPr lang="en-GB" dirty="0" smtClean="0"/>
              <a:t>	Because this colour map now contains opacity information too, you might want to identify this characteristic by using a suffix such as _</a:t>
            </a:r>
            <a:r>
              <a:rPr lang="en-GB" i="1" dirty="0" err="1" smtClean="0"/>
              <a:t>colopa</a:t>
            </a:r>
            <a:r>
              <a:rPr lang="en-GB" i="1" dirty="0" smtClean="0"/>
              <a:t> (colour with opacity).</a:t>
            </a:r>
          </a:p>
          <a:p>
            <a:pPr marL="342900" indent="-342900"/>
            <a:endParaRPr lang="en-GB" dirty="0" smtClean="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619672" y="6093296"/>
            <a:ext cx="5976664" cy="369332"/>
          </a:xfrm>
          <a:prstGeom prst="rect">
            <a:avLst/>
          </a:prstGeom>
          <a:noFill/>
        </p:spPr>
        <p:txBody>
          <a:bodyPr wrap="square" rtlCol="0">
            <a:spAutoFit/>
          </a:bodyPr>
          <a:lstStyle/>
          <a:p>
            <a:pPr marL="342900" indent="-342900" algn="ctr"/>
            <a:r>
              <a:rPr lang="en-GB" dirty="0" smtClean="0"/>
              <a:t>Colour map without opacity</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3" y="1484784"/>
            <a:ext cx="8051274" cy="4369494"/>
          </a:xfrm>
          <a:prstGeom prst="rect">
            <a:avLst/>
          </a:prstGeom>
          <a:noFill/>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619672" y="6093296"/>
            <a:ext cx="5976664" cy="369332"/>
          </a:xfrm>
          <a:prstGeom prst="rect">
            <a:avLst/>
          </a:prstGeom>
          <a:noFill/>
        </p:spPr>
        <p:txBody>
          <a:bodyPr wrap="square" rtlCol="0">
            <a:spAutoFit/>
          </a:bodyPr>
          <a:lstStyle/>
          <a:p>
            <a:pPr marL="342900" indent="-342900" algn="ctr"/>
            <a:r>
              <a:rPr lang="en-GB" dirty="0" smtClean="0"/>
              <a:t>Colour map with opacity added to alpha channel</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3" y="1484784"/>
            <a:ext cx="8051274" cy="4369493"/>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5"/>
            <a:ext cx="7772400" cy="1080120"/>
          </a:xfrm>
        </p:spPr>
        <p:txBody>
          <a:bodyPr>
            <a:normAutofit/>
          </a:bodyPr>
          <a:lstStyle/>
          <a:p>
            <a:r>
              <a:rPr lang="en-GB" sz="3200" dirty="0" smtClean="0"/>
              <a:t>PREPARING TEXTURES</a:t>
            </a:r>
            <a:endParaRPr lang="en-US" sz="2000" dirty="0"/>
          </a:p>
        </p:txBody>
      </p:sp>
      <p:sp>
        <p:nvSpPr>
          <p:cNvPr id="3" name="TextBox 2"/>
          <p:cNvSpPr txBox="1"/>
          <p:nvPr/>
        </p:nvSpPr>
        <p:spPr>
          <a:xfrm>
            <a:off x="1619672" y="6093296"/>
            <a:ext cx="5976664" cy="369332"/>
          </a:xfrm>
          <a:prstGeom prst="rect">
            <a:avLst/>
          </a:prstGeom>
          <a:noFill/>
        </p:spPr>
        <p:txBody>
          <a:bodyPr wrap="square" rtlCol="0">
            <a:spAutoFit/>
          </a:bodyPr>
          <a:lstStyle/>
          <a:p>
            <a:pPr marL="342900" indent="-342900" algn="ctr"/>
            <a:r>
              <a:rPr lang="en-GB" dirty="0" smtClean="0"/>
              <a:t>Keep all files safe in separate folders.</a:t>
            </a:r>
          </a:p>
        </p:txBody>
      </p:sp>
      <p:pic>
        <p:nvPicPr>
          <p:cNvPr id="1026" name="Picture 2" descr="C:\Users\Games\Desktop\lectures\modular\paths\my tests\week8\guide\preparing_textures_01.jpg"/>
          <p:cNvPicPr>
            <a:picLocks noChangeAspect="1" noChangeArrowheads="1"/>
          </p:cNvPicPr>
          <p:nvPr/>
        </p:nvPicPr>
        <p:blipFill>
          <a:blip r:embed="rId2" cstate="print"/>
          <a:stretch>
            <a:fillRect/>
          </a:stretch>
        </p:blipFill>
        <p:spPr bwMode="auto">
          <a:xfrm>
            <a:off x="539553" y="1484784"/>
            <a:ext cx="8051273" cy="4369493"/>
          </a:xfrm>
          <a:prstGeom prst="rect">
            <a:avLst/>
          </a:prstGeom>
          <a:noFill/>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D Polaquit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1754</TotalTime>
  <Words>583</Words>
  <Application>Microsoft Office PowerPoint</Application>
  <PresentationFormat>On-screen Show (4:3)</PresentationFormat>
  <Paragraphs>69</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AD Polaquita</vt:lpstr>
      <vt:lpstr>Candara</vt:lpstr>
      <vt:lpstr>Calibri</vt:lpstr>
      <vt:lpstr>Office Theme</vt:lpstr>
      <vt:lpstr>EXPORTING MODULAR ASSETS TO UNITY</vt:lpstr>
      <vt:lpstr>PREPARING MAX SCENE</vt:lpstr>
      <vt:lpstr>PREPARING TEXTURES</vt:lpstr>
      <vt:lpstr>PREPARING TEXTURES</vt:lpstr>
      <vt:lpstr>PREPARING TEXTURES</vt:lpstr>
      <vt:lpstr>PREPARING TEXTURES</vt:lpstr>
      <vt:lpstr>PREPARING TEXTURES</vt:lpstr>
      <vt:lpstr>PREPARING TEXTURES</vt:lpstr>
      <vt:lpstr>PREPARING TEXTURES</vt:lpstr>
      <vt:lpstr>Slide 10</vt:lpstr>
      <vt:lpstr>ASSEMBLING MATERIALS</vt:lpstr>
      <vt:lpstr>ASSEMBLING MATERIALS</vt:lpstr>
      <vt:lpstr>ASSEMBLING MATERIALS</vt:lpstr>
      <vt:lpstr>ASSEMBLING MATERIALS</vt:lpstr>
      <vt:lpstr>ASSEMBLING MATERIALS</vt:lpstr>
      <vt:lpstr>LIGHTING AND SHADOWS</vt:lpstr>
      <vt:lpstr>LIGHTING AND SHADOWS</vt:lpstr>
      <vt:lpstr>LIGHTING AND SHADOWS</vt:lpstr>
      <vt:lpstr>LIGHTING AND SHADOWS</vt:lpstr>
      <vt:lpstr>LIGHTING AND SHADOWS</vt:lpstr>
      <vt:lpstr>LIGHTING AND SHADOWS</vt:lpstr>
      <vt:lpstr>LIGHTING AND SHADOWS</vt:lpstr>
      <vt:lpstr>LIGHTING AND SHADOWS</vt:lpstr>
      <vt:lpstr>LIGHTING AND SHADOWS</vt:lpstr>
      <vt:lpstr>LIGHTING AND SHADOWS</vt:lpstr>
      <vt:lpstr>LIGHTING AND SHADOWS</vt:lpstr>
      <vt:lpstr>3DS MAX ADJUSTMENTS</vt:lpstr>
      <vt:lpstr>ASSEMBLING TILES IN UNITY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CHARACTERISATION</dc:title>
  <dc:creator>Dave</dc:creator>
  <cp:lastModifiedBy>Games</cp:lastModifiedBy>
  <cp:revision>138</cp:revision>
  <dcterms:created xsi:type="dcterms:W3CDTF">2013-10-28T21:52:39Z</dcterms:created>
  <dcterms:modified xsi:type="dcterms:W3CDTF">2017-03-16T13:41:43Z</dcterms:modified>
</cp:coreProperties>
</file>